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7" r:id="rId11"/>
    <p:sldId id="268" r:id="rId12"/>
    <p:sldId id="264" r:id="rId13"/>
    <p:sldId id="265" r:id="rId14"/>
  </p:sldIdLst>
  <p:sldSz cx="12192000" cy="6858000"/>
  <p:notesSz cx="6858000" cy="9144000"/>
  <p:embeddedFontLst>
    <p:embeddedFont>
      <p:font typeface="Montserrat" panose="00000500000000000000" pitchFamily="2" charset="0"/>
      <p:regular r:id="rId16"/>
      <p:bold r:id="rId17"/>
      <p:italic r:id="rId18"/>
      <p:boldItalic r:id="rId19"/>
    </p:embeddedFont>
    <p:embeddedFont>
      <p:font typeface="Urbanist" panose="020B0604020202020204" charset="0"/>
      <p:regular r:id="rId20"/>
      <p:bold r:id="rId21"/>
      <p:italic r:id="rId22"/>
      <p:boldItalic r:id="rId23"/>
    </p:embeddedFont>
    <p:embeddedFont>
      <p:font typeface="Urbanist Medium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2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6439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e0d722ec1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3e0d722ec1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e0d722ec1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3e0d722ec1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98723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92485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527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394575" y="1604900"/>
            <a:ext cx="5683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PROGETTO ERASMUS+ STEAM UP! KA121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571500" y="2073050"/>
            <a:ext cx="7004400" cy="39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Jobshadowing</a:t>
            </a:r>
            <a:r>
              <a:rPr lang="en-US" sz="4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48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Docenti e Staff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800" b="1">
                <a:solidFill>
                  <a:srgbClr val="10B981"/>
                </a:solidFill>
                <a:latin typeface="Montserrat"/>
                <a:ea typeface="Montserrat"/>
                <a:cs typeface="Montserrat"/>
                <a:sym typeface="Montserrat"/>
              </a:rPr>
              <a:t>Istituto</a:t>
            </a:r>
            <a:r>
              <a:rPr lang="en-US" sz="4800" b="1" i="0" u="none" strike="noStrike" cap="none">
                <a:solidFill>
                  <a:srgbClr val="10B981"/>
                </a:solidFill>
                <a:latin typeface="Montserrat"/>
                <a:ea typeface="Montserrat"/>
                <a:cs typeface="Montserrat"/>
                <a:sym typeface="Montserrat"/>
              </a:rPr>
              <a:t> BRG 11 </a:t>
            </a:r>
            <a:endParaRPr sz="4800" b="1" i="0" u="none" strike="noStrike" cap="none">
              <a:solidFill>
                <a:srgbClr val="10B98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10B981"/>
                </a:solidFill>
                <a:latin typeface="Montserrat"/>
                <a:ea typeface="Montserrat"/>
                <a:cs typeface="Montserrat"/>
                <a:sym typeface="Montserrat"/>
              </a:rPr>
              <a:t>Vienna </a:t>
            </a:r>
            <a:endParaRPr sz="4800" b="1">
              <a:solidFill>
                <a:srgbClr val="10B98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10B981"/>
                </a:solidFill>
                <a:latin typeface="Montserrat"/>
                <a:ea typeface="Montserrat"/>
                <a:cs typeface="Montserrat"/>
                <a:sym typeface="Montserrat"/>
              </a:rPr>
              <a:t>20-24 A</a:t>
            </a:r>
            <a:r>
              <a:rPr lang="en-US" sz="4800" b="1">
                <a:solidFill>
                  <a:srgbClr val="10B981"/>
                </a:solidFill>
                <a:latin typeface="Montserrat"/>
                <a:ea typeface="Montserrat"/>
                <a:cs typeface="Montserrat"/>
                <a:sym typeface="Montserrat"/>
              </a:rPr>
              <a:t>prile 2026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571500" y="2563862"/>
            <a:ext cx="7620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8" name="Google Shape;8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5800" y="0"/>
            <a:ext cx="3867150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1313" y="254825"/>
            <a:ext cx="4371975" cy="104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9450" y="2276475"/>
            <a:ext cx="2667000" cy="19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351" y="2276475"/>
            <a:ext cx="2667000" cy="19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45251" y="2276475"/>
            <a:ext cx="2667000" cy="19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762000" y="571500"/>
            <a:ext cx="1140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Personale coinvolto</a:t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571500" y="571500"/>
            <a:ext cx="47625" cy="4667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1809750" y="4819650"/>
            <a:ext cx="85725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Un gruppo eterogeneo volto a esplorare non solo la </a:t>
            </a:r>
            <a:r>
              <a:rPr lang="en-US" sz="1500" b="1" i="0" u="none" strike="noStrike" cap="non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didattica in aula</a:t>
            </a:r>
            <a:r>
              <a:rPr lang="en-US" sz="1500" b="0" i="0" u="none" strike="noStrike" cap="none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, ma anche l'</a:t>
            </a:r>
            <a:r>
              <a:rPr lang="en-US" sz="1500" b="1" i="0" u="none" strike="noStrike" cap="non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efficienza amministrativa</a:t>
            </a:r>
            <a:r>
              <a:rPr lang="en-US" sz="1500" b="0" i="0" u="none" strike="noStrike" cap="none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e la gestione dei servizi generali della scuola austriaca.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1469975" y="2667000"/>
            <a:ext cx="188595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11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1498550" y="3581400"/>
            <a:ext cx="1828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8FAFC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Partecipanti Totali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5152876" y="2667000"/>
            <a:ext cx="1886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7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5286226" y="3581400"/>
            <a:ext cx="1619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8FAFC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Docenti 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8835776" y="2667000"/>
            <a:ext cx="1886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4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9050089" y="3581400"/>
            <a:ext cx="14573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F8FAFC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Personale ATA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762000" y="571500"/>
            <a:ext cx="1140142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IL PERCORSO DI MOBILITÀ</a:t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571500" y="571500"/>
            <a:ext cx="47625" cy="4667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/>
          <p:nvPr/>
        </p:nvSpPr>
        <p:spPr>
          <a:xfrm>
            <a:off x="571500" y="3843337"/>
            <a:ext cx="11049000" cy="190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521780" y="3228975"/>
            <a:ext cx="208822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20 APRILE</a:t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1470570" y="38671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571500" y="4248150"/>
            <a:ext cx="2437800" cy="17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Accoglienza</a:t>
            </a:r>
            <a:endParaRPr sz="150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Incontro con Referente Erasmus, con Dirigente e DSGA</a:t>
            </a:r>
            <a:endParaRPr sz="150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Visita della scuola </a:t>
            </a:r>
            <a:endParaRPr sz="150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2786795" y="3228975"/>
            <a:ext cx="208822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21 APRILE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3735585" y="38671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2836515" y="4248150"/>
            <a:ext cx="19887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Osservazione lezioni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5051810" y="3228975"/>
            <a:ext cx="208822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22 APRILE</a:t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6000601" y="38671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5101530" y="4248150"/>
            <a:ext cx="19887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Osservazione lezioni</a:t>
            </a:r>
            <a:endParaRPr sz="150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Incontro con gli alunni dell’ultimo anno</a:t>
            </a:r>
            <a:endParaRPr sz="150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7316825" y="3228975"/>
            <a:ext cx="208822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23 APRILE</a:t>
            </a:r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8265616" y="38671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7366545" y="4248150"/>
            <a:ext cx="19887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Osservazioni lezioni</a:t>
            </a:r>
            <a:endParaRPr sz="150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Incontro con la Responsabile Erasmus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9581841" y="3228975"/>
            <a:ext cx="2088229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24 APRILE</a:t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10530631" y="386715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9631560" y="4248150"/>
            <a:ext cx="19887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Incontro finale con la Referente Erasmus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397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9300" y="-738787"/>
            <a:ext cx="6752701" cy="7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6"/>
          <p:cNvSpPr txBox="1"/>
          <p:nvPr/>
        </p:nvSpPr>
        <p:spPr>
          <a:xfrm>
            <a:off x="762000" y="762000"/>
            <a:ext cx="500062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IL BRG 11 DI VIENNA</a:t>
            </a:r>
            <a:endParaRPr dirty="0"/>
          </a:p>
        </p:txBody>
      </p:sp>
      <p:sp>
        <p:nvSpPr>
          <p:cNvPr id="137" name="Google Shape;137;p16"/>
          <p:cNvSpPr/>
          <p:nvPr/>
        </p:nvSpPr>
        <p:spPr>
          <a:xfrm>
            <a:off x="571500" y="762000"/>
            <a:ext cx="47625" cy="4667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378752" y="1297174"/>
            <a:ext cx="4953000" cy="1822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Situato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in </a:t>
            </a: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Gottschalkgasse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 21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, il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Bundesgymnasium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und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Bundesrealgymnasium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11 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trova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nel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distretto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di Simmering.</a:t>
            </a:r>
            <a:r>
              <a:rPr lang="it-IT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La scuola offre tre percorsi principali che iniziano già nella "</a:t>
            </a:r>
            <a:r>
              <a:rPr lang="it-IT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Unterstufe</a:t>
            </a:r>
            <a:r>
              <a:rPr lang="it-IT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" (scuola media, dai 10 anni)</a:t>
            </a:r>
            <a:endParaRPr lang="en-US" sz="1500" b="0" i="0" u="none" strike="noStrike" cap="none" dirty="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16"/>
          <p:cNvSpPr txBox="1"/>
          <p:nvPr/>
        </p:nvSpPr>
        <p:spPr>
          <a:xfrm>
            <a:off x="904874" y="2850403"/>
            <a:ext cx="457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Gymnasium: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Indirizzo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linguistico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con focus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sulle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lingue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europee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</a:t>
            </a:r>
            <a:endParaRPr dirty="0"/>
          </a:p>
        </p:txBody>
      </p:sp>
      <p:sp>
        <p:nvSpPr>
          <p:cNvPr id="140" name="Google Shape;140;p16"/>
          <p:cNvSpPr txBox="1"/>
          <p:nvPr/>
        </p:nvSpPr>
        <p:spPr>
          <a:xfrm>
            <a:off x="904875" y="3562350"/>
            <a:ext cx="461962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Realgymnasium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 :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it-IT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Caratterizzato da attività di laboratorio pratico (fisica, chimica, biologia) fin dai primi anni.</a:t>
            </a:r>
            <a:endParaRPr dirty="0"/>
          </a:p>
        </p:txBody>
      </p:sp>
      <p:sp>
        <p:nvSpPr>
          <p:cNvPr id="141" name="Google Shape;141;p16"/>
          <p:cNvSpPr txBox="1"/>
          <p:nvPr/>
        </p:nvSpPr>
        <p:spPr>
          <a:xfrm>
            <a:off x="904874" y="4711466"/>
            <a:ext cx="450195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Realgymnasium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: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Indirizzo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musicale</a:t>
            </a:r>
            <a:endParaRPr dirty="0"/>
          </a:p>
        </p:txBody>
      </p:sp>
      <p:pic>
        <p:nvPicPr>
          <p:cNvPr id="142" name="Google Shape;142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499" y="2914058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0288" y="3712193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3160" y="4796119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2175" y="326571"/>
            <a:ext cx="6359402" cy="5660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324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7375" y="-738787"/>
            <a:ext cx="6524626" cy="759678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6"/>
          <p:cNvSpPr txBox="1"/>
          <p:nvPr/>
        </p:nvSpPr>
        <p:spPr>
          <a:xfrm>
            <a:off x="762000" y="762000"/>
            <a:ext cx="500062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GLI STUDENTI</a:t>
            </a:r>
            <a:endParaRPr dirty="0"/>
          </a:p>
        </p:txBody>
      </p:sp>
      <p:sp>
        <p:nvSpPr>
          <p:cNvPr id="137" name="Google Shape;137;p16"/>
          <p:cNvSpPr/>
          <p:nvPr/>
        </p:nvSpPr>
        <p:spPr>
          <a:xfrm>
            <a:off x="571500" y="762000"/>
            <a:ext cx="47625" cy="4667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571500" y="1427906"/>
            <a:ext cx="49530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dirty="0">
                <a:solidFill>
                  <a:schemeClr val="bg1">
                    <a:lumMod val="85000"/>
                  </a:schemeClr>
                </a:solidFill>
              </a:rPr>
              <a:t>Il BRG 11 copre l'intero ciclo secondario austriaco, accogliendo studenti dai 10 ai 18 anni (dalla 1ª alla 8ª classe).</a:t>
            </a:r>
            <a:endParaRPr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641342" y="2866389"/>
            <a:ext cx="4953000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b="1" i="0" u="none" strike="noStrike" cap="none" dirty="0">
                <a:solidFill>
                  <a:schemeClr val="bg1">
                    <a:lumMod val="9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La scuola si trova nell’ 11° distretto di Vienna (</a:t>
            </a:r>
            <a:r>
              <a:rPr lang="it-IT" sz="1500" b="1" i="0" u="none" strike="noStrike" cap="none" dirty="0" err="1">
                <a:solidFill>
                  <a:schemeClr val="bg1">
                    <a:lumMod val="9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Simmering</a:t>
            </a:r>
            <a:r>
              <a:rPr lang="it-IT" sz="1500" b="1" i="0" u="none" strike="noStrike" cap="none" dirty="0">
                <a:solidFill>
                  <a:schemeClr val="bg1">
                    <a:lumMod val="9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), un'area multiculturale. </a:t>
            </a:r>
          </a:p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b="1" dirty="0">
                <a:solidFill>
                  <a:schemeClr val="bg1">
                    <a:lumMod val="9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Sono previsti percorsi di mediazione </a:t>
            </a:r>
            <a:r>
              <a:rPr lang="it-IT" sz="1500" b="1" i="0" u="none" strike="noStrike" cap="none" dirty="0">
                <a:solidFill>
                  <a:schemeClr val="bg1">
                    <a:lumMod val="9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culturale per studenti e famiglie e programmi di supporto linguistico per studenti di diverse origini (certificazione VOXMI per la valorizzazione del plurilinguismo)</a:t>
            </a: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67DEB30-7FED-80AD-4C96-4AE6CEBEE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221" y="870583"/>
            <a:ext cx="5048215" cy="399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18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0" y="3752850"/>
            <a:ext cx="52387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 txBox="1"/>
          <p:nvPr/>
        </p:nvSpPr>
        <p:spPr>
          <a:xfrm>
            <a:off x="762000" y="571500"/>
            <a:ext cx="1140142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RITMI E SPAZI SCOLASTICI</a:t>
            </a:r>
            <a:endParaRPr/>
          </a:p>
        </p:txBody>
      </p:sp>
      <p:sp>
        <p:nvSpPr>
          <p:cNvPr id="153" name="Google Shape;153;p17"/>
          <p:cNvSpPr/>
          <p:nvPr/>
        </p:nvSpPr>
        <p:spPr>
          <a:xfrm>
            <a:off x="571500" y="571500"/>
            <a:ext cx="47625" cy="4667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571500" y="1900237"/>
            <a:ext cx="5500687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Flessibilità e Movimento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952500" y="2414587"/>
            <a:ext cx="48577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Unità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Orarie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: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l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ezioni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strutturate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in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blocchi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da 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50 </a:t>
            </a: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minuti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</a:t>
            </a:r>
            <a:endParaRPr dirty="0"/>
          </a:p>
        </p:txBody>
      </p:sp>
      <p:sp>
        <p:nvSpPr>
          <p:cNvPr id="156" name="Google Shape;156;p17"/>
          <p:cNvSpPr txBox="1"/>
          <p:nvPr/>
        </p:nvSpPr>
        <p:spPr>
          <a:xfrm>
            <a:off x="952500" y="2957512"/>
            <a:ext cx="485775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Pause </a:t>
            </a: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Attive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: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una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pausa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obbligatoria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dopo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ogni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blocco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di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lezione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</a:t>
            </a:r>
            <a:endParaRPr dirty="0"/>
          </a:p>
        </p:txBody>
      </p:sp>
      <p:sp>
        <p:nvSpPr>
          <p:cNvPr id="157" name="Google Shape;157;p17"/>
          <p:cNvSpPr txBox="1"/>
          <p:nvPr/>
        </p:nvSpPr>
        <p:spPr>
          <a:xfrm>
            <a:off x="952500" y="3805237"/>
            <a:ext cx="485775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Libertà di </a:t>
            </a: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Spostamento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: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g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li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studenti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non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sono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vincolati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all'aula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durante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le pause;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possono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muoversi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liberamente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negli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spazi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comuni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</a:t>
            </a:r>
            <a:endParaRPr dirty="0"/>
          </a:p>
        </p:txBody>
      </p:sp>
      <p:sp>
        <p:nvSpPr>
          <p:cNvPr id="158" name="Google Shape;158;p17"/>
          <p:cNvSpPr txBox="1"/>
          <p:nvPr/>
        </p:nvSpPr>
        <p:spPr>
          <a:xfrm>
            <a:off x="871829" y="4957762"/>
            <a:ext cx="4938421" cy="714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Pianificazione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1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Attenta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: </a:t>
            </a:r>
            <a:r>
              <a:rPr lang="en-US" sz="1500" b="1" i="0" u="none" strike="noStrike" cap="none" dirty="0">
                <a:solidFill>
                  <a:schemeClr val="bg1">
                    <a:lumMod val="8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o</a:t>
            </a:r>
            <a:r>
              <a:rPr lang="it-IT" dirty="0" err="1">
                <a:solidFill>
                  <a:schemeClr val="bg1">
                    <a:lumMod val="85000"/>
                  </a:schemeClr>
                </a:solidFill>
              </a:rPr>
              <a:t>gni</a:t>
            </a:r>
            <a:r>
              <a:rPr lang="it-IT" dirty="0">
                <a:solidFill>
                  <a:schemeClr val="bg1">
                    <a:lumMod val="85000"/>
                  </a:schemeClr>
                </a:solidFill>
              </a:rPr>
              <a:t> ora di lezione segue una pianificazione chiara e una precisa gestione dei tempi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9" name="Google Shape;159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8611" y="251936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125" y="3086099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1329" y="390136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125" y="506253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3875" y="271525"/>
            <a:ext cx="4671949" cy="622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43112"/>
            <a:ext cx="34924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650" y="2043112"/>
            <a:ext cx="3492549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7950" y="2043112"/>
            <a:ext cx="34924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8"/>
          <p:cNvSpPr txBox="1"/>
          <p:nvPr/>
        </p:nvSpPr>
        <p:spPr>
          <a:xfrm>
            <a:off x="762000" y="571500"/>
            <a:ext cx="1140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LA</a:t>
            </a:r>
            <a:r>
              <a:rPr lang="en-US" sz="3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DIDATTICA</a:t>
            </a:r>
            <a:endParaRPr/>
          </a:p>
        </p:txBody>
      </p:sp>
      <p:sp>
        <p:nvSpPr>
          <p:cNvPr id="173" name="Google Shape;173;p18"/>
          <p:cNvSpPr/>
          <p:nvPr/>
        </p:nvSpPr>
        <p:spPr>
          <a:xfrm>
            <a:off x="571500" y="571500"/>
            <a:ext cx="47625" cy="4667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500" y="2462212"/>
            <a:ext cx="4762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/>
        </p:nvSpPr>
        <p:spPr>
          <a:xfrm>
            <a:off x="952500" y="3033712"/>
            <a:ext cx="286692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Lezione Partecipata</a:t>
            </a:r>
            <a:endParaRPr/>
          </a:p>
        </p:txBody>
      </p:sp>
      <p:sp>
        <p:nvSpPr>
          <p:cNvPr id="176" name="Google Shape;176;p18"/>
          <p:cNvSpPr txBox="1"/>
          <p:nvPr/>
        </p:nvSpPr>
        <p:spPr>
          <a:xfrm>
            <a:off x="952500" y="3452812"/>
            <a:ext cx="27304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Forte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interazione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docente-discente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Gli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studenti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intervengono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in modo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ordinato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,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stimolati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da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una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pianificazione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che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non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eccede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mai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l'ora</a:t>
            </a:r>
            <a:endParaRPr dirty="0"/>
          </a:p>
        </p:txBody>
      </p:sp>
      <p:pic>
        <p:nvPicPr>
          <p:cNvPr id="177" name="Google Shape;177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30650" y="2462212"/>
            <a:ext cx="4762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 txBox="1"/>
          <p:nvPr/>
        </p:nvSpPr>
        <p:spPr>
          <a:xfrm>
            <a:off x="4730650" y="3033712"/>
            <a:ext cx="286707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Working Phase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4730650" y="3452812"/>
            <a:ext cx="2730549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Fase di lavoro individuale o a piccoli gruppi. Fondamentale per l'elaborazione autonoma dei concetti appresi durante la parte frontale.</a:t>
            </a:r>
            <a:endParaRPr/>
          </a:p>
        </p:txBody>
      </p:sp>
      <p:pic>
        <p:nvPicPr>
          <p:cNvPr id="180" name="Google Shape;180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508950" y="2462212"/>
            <a:ext cx="238125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8508950" y="3033712"/>
            <a:ext cx="2866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L’Aula Diffusa </a:t>
            </a:r>
            <a:r>
              <a:rPr lang="en-US" sz="1800" b="1" i="0" u="none" strike="noStrike" cap="none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endParaRPr/>
          </a:p>
        </p:txBody>
      </p:sp>
      <p:sp>
        <p:nvSpPr>
          <p:cNvPr id="182" name="Google Shape;182;p18"/>
          <p:cNvSpPr txBox="1"/>
          <p:nvPr/>
        </p:nvSpPr>
        <p:spPr>
          <a:xfrm>
            <a:off x="8508950" y="3309924"/>
            <a:ext cx="2730300" cy="20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Gli studenti sono liberi di muoversi nei corridoi e negli spazi comuni (biblioteca, aree relax) per studiare e svolgere delle attività individualmente o in piccoli gruppi.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752850"/>
            <a:ext cx="52387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 txBox="1"/>
          <p:nvPr/>
        </p:nvSpPr>
        <p:spPr>
          <a:xfrm>
            <a:off x="762000" y="571500"/>
            <a:ext cx="1140142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LA POLICY DIGITALE: SMARTPHONE</a:t>
            </a:r>
            <a:endParaRPr/>
          </a:p>
        </p:txBody>
      </p:sp>
      <p:sp>
        <p:nvSpPr>
          <p:cNvPr id="190" name="Google Shape;190;p19"/>
          <p:cNvSpPr/>
          <p:nvPr/>
        </p:nvSpPr>
        <p:spPr>
          <a:xfrm>
            <a:off x="571500" y="571500"/>
            <a:ext cx="47625" cy="4667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9"/>
          <p:cNvSpPr txBox="1"/>
          <p:nvPr/>
        </p:nvSpPr>
        <p:spPr>
          <a:xfrm>
            <a:off x="6381750" y="2224087"/>
            <a:ext cx="55006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Gestione</a:t>
            </a:r>
            <a:r>
              <a:rPr lang="en-US" sz="1600" b="1" i="0" u="none" strike="noStrike" cap="none" dirty="0">
                <a:solidFill>
                  <a:schemeClr val="bg1">
                    <a:lumMod val="8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600" b="1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Differenziata</a:t>
            </a:r>
            <a:r>
              <a:rPr lang="en-US" sz="1600" b="1" i="0" u="none" strike="noStrike" cap="none" dirty="0">
                <a:solidFill>
                  <a:schemeClr val="bg1">
                    <a:lumMod val="8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 per </a:t>
            </a:r>
            <a:r>
              <a:rPr lang="en-US" sz="1600" b="1" i="0" u="none" strike="noStrike" cap="none" dirty="0" err="1">
                <a:solidFill>
                  <a:schemeClr val="bg1">
                    <a:lumMod val="8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Età</a:t>
            </a:r>
            <a:endParaRPr sz="1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6762750" y="2633662"/>
            <a:ext cx="48579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Under 1</a:t>
            </a:r>
            <a:r>
              <a:rPr lang="en-US" sz="1500" b="1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4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: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Obbligo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di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consegna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dello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smartphone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all'ingresso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 I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dispositivi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vengono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riposti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in 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apposite scatole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</a:t>
            </a:r>
            <a:endParaRPr dirty="0"/>
          </a:p>
        </p:txBody>
      </p:sp>
      <p:sp>
        <p:nvSpPr>
          <p:cNvPr id="194" name="Google Shape;194;p19"/>
          <p:cNvSpPr txBox="1"/>
          <p:nvPr/>
        </p:nvSpPr>
        <p:spPr>
          <a:xfrm>
            <a:off x="6762750" y="3628981"/>
            <a:ext cx="48579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Over 16:</a:t>
            </a:r>
            <a:r>
              <a:rPr lang="en-US" sz="1500" b="0" i="0" u="none" strike="noStrike" cap="none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Piena autonomia. Possono tenere il cellulare e utilizzarlo anche per scopi didattici integrati.</a:t>
            </a:r>
            <a:endParaRPr/>
          </a:p>
        </p:txBody>
      </p:sp>
      <p:pic>
        <p:nvPicPr>
          <p:cNvPr id="195" name="Google Shape;195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29958" y="274960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3786187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4633912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9"/>
          <p:cNvSpPr txBox="1"/>
          <p:nvPr/>
        </p:nvSpPr>
        <p:spPr>
          <a:xfrm>
            <a:off x="6762750" y="4624300"/>
            <a:ext cx="4388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Digital Literacy:</a:t>
            </a:r>
            <a:r>
              <a:rPr lang="en-US" sz="150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Gli studenti delle classi inferiori utilizzano dei tablet forniti dalla scuola</a:t>
            </a:r>
            <a:endParaRPr/>
          </a:p>
        </p:txBody>
      </p:sp>
      <p:pic>
        <p:nvPicPr>
          <p:cNvPr id="199" name="Google Shape;19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7575" y="1603325"/>
            <a:ext cx="3738075" cy="449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700" y="2462212"/>
            <a:ext cx="34924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650" y="2043112"/>
            <a:ext cx="3492549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7950" y="2043112"/>
            <a:ext cx="34924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0"/>
          <p:cNvSpPr txBox="1"/>
          <p:nvPr/>
        </p:nvSpPr>
        <p:spPr>
          <a:xfrm>
            <a:off x="762000" y="571500"/>
            <a:ext cx="1140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 DOCENTI</a:t>
            </a:r>
            <a:endParaRPr/>
          </a:p>
        </p:txBody>
      </p:sp>
      <p:sp>
        <p:nvSpPr>
          <p:cNvPr id="209" name="Google Shape;209;p20"/>
          <p:cNvSpPr/>
          <p:nvPr/>
        </p:nvSpPr>
        <p:spPr>
          <a:xfrm>
            <a:off x="571500" y="571500"/>
            <a:ext cx="47700" cy="466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952500" y="3033712"/>
            <a:ext cx="2866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18 ore</a:t>
            </a:r>
            <a:endParaRPr/>
          </a:p>
        </p:txBody>
      </p:sp>
      <p:sp>
        <p:nvSpPr>
          <p:cNvPr id="211" name="Google Shape;211;p20"/>
          <p:cNvSpPr txBox="1"/>
          <p:nvPr/>
        </p:nvSpPr>
        <p:spPr>
          <a:xfrm>
            <a:off x="952500" y="3452812"/>
            <a:ext cx="27303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Insegnamento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curricolare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in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classe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</a:t>
            </a:r>
            <a:endParaRPr sz="1500" dirty="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Ogni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docente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insegna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2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materie</a:t>
            </a:r>
            <a:endParaRPr sz="1500" dirty="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12" name="Google Shape;212;p20"/>
          <p:cNvSpPr txBox="1"/>
          <p:nvPr/>
        </p:nvSpPr>
        <p:spPr>
          <a:xfrm>
            <a:off x="4704884" y="2612487"/>
            <a:ext cx="286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4 ore</a:t>
            </a:r>
            <a:endParaRPr dirty="0"/>
          </a:p>
        </p:txBody>
      </p:sp>
      <p:sp>
        <p:nvSpPr>
          <p:cNvPr id="213" name="Google Shape;213;p20"/>
          <p:cNvSpPr txBox="1"/>
          <p:nvPr/>
        </p:nvSpPr>
        <p:spPr>
          <a:xfrm>
            <a:off x="4797377" y="2889687"/>
            <a:ext cx="2730600" cy="2757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I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docenti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assicurano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il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funzionamento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della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scuola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gestendo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le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sostituzioni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dei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colleghi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assenti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o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ricoprendo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incarichi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tecnici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e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amministrativi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. </a:t>
            </a:r>
            <a:endParaRPr dirty="0">
              <a:solidFill>
                <a:schemeClr val="lt1"/>
              </a:solidFill>
              <a:latin typeface="Urbanist" panose="020B0604020202020204" charset="0"/>
              <a:ea typeface="Urbanist" panose="020B0604020202020204" charset="0"/>
              <a:cs typeface="Urbanist" panose="020B0604020202020204" charset="0"/>
            </a:endParaRP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Gestione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della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rete informatica,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della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biblioteca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e di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funzioni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 di </a:t>
            </a:r>
            <a:r>
              <a:rPr lang="en-US" dirty="0" err="1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segreteria</a:t>
            </a:r>
            <a:r>
              <a:rPr lang="en-US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. </a:t>
            </a:r>
            <a:endParaRPr dirty="0">
              <a:solidFill>
                <a:schemeClr val="lt1"/>
              </a:solidFill>
              <a:latin typeface="Urbanist" panose="020B0604020202020204" charset="0"/>
              <a:ea typeface="Urbanist" panose="020B0604020202020204" charset="0"/>
              <a:cs typeface="Urbanist" panose="020B0604020202020204" charset="0"/>
            </a:endParaRPr>
          </a:p>
        </p:txBody>
      </p:sp>
      <p:sp>
        <p:nvSpPr>
          <p:cNvPr id="214" name="Google Shape;214;p20"/>
          <p:cNvSpPr txBox="1"/>
          <p:nvPr/>
        </p:nvSpPr>
        <p:spPr>
          <a:xfrm>
            <a:off x="8508950" y="3033712"/>
            <a:ext cx="2866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2 ore</a:t>
            </a:r>
            <a:endParaRPr/>
          </a:p>
        </p:txBody>
      </p:sp>
      <p:sp>
        <p:nvSpPr>
          <p:cNvPr id="215" name="Google Shape;215;p20"/>
          <p:cNvSpPr txBox="1"/>
          <p:nvPr/>
        </p:nvSpPr>
        <p:spPr>
          <a:xfrm>
            <a:off x="8508950" y="3309924"/>
            <a:ext cx="27303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Progetti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speciali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,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attività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pomeridiane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di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recupero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e </a:t>
            </a:r>
            <a:r>
              <a:rPr lang="en-US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potenziamento</a:t>
            </a:r>
            <a:r>
              <a:rPr lang="en-US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 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9700" y="2462212"/>
            <a:ext cx="349240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650" y="2043112"/>
            <a:ext cx="3492549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0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27950" y="2043112"/>
            <a:ext cx="34924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0"/>
          <p:cNvSpPr txBox="1"/>
          <p:nvPr/>
        </p:nvSpPr>
        <p:spPr>
          <a:xfrm>
            <a:off x="762000" y="571500"/>
            <a:ext cx="1140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PROGETTI e INTERNAZIONALIZZAZIONE</a:t>
            </a:r>
            <a:endParaRPr dirty="0"/>
          </a:p>
        </p:txBody>
      </p:sp>
      <p:sp>
        <p:nvSpPr>
          <p:cNvPr id="209" name="Google Shape;209;p20"/>
          <p:cNvSpPr/>
          <p:nvPr/>
        </p:nvSpPr>
        <p:spPr>
          <a:xfrm>
            <a:off x="571500" y="571500"/>
            <a:ext cx="47700" cy="4668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0"/>
          <p:cNvSpPr txBox="1"/>
          <p:nvPr/>
        </p:nvSpPr>
        <p:spPr>
          <a:xfrm>
            <a:off x="952500" y="3033712"/>
            <a:ext cx="28668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ERASMUS +</a:t>
            </a:r>
            <a:endParaRPr dirty="0"/>
          </a:p>
        </p:txBody>
      </p:sp>
      <p:sp>
        <p:nvSpPr>
          <p:cNvPr id="211" name="Google Shape;211;p20"/>
          <p:cNvSpPr txBox="1"/>
          <p:nvPr/>
        </p:nvSpPr>
        <p:spPr>
          <a:xfrm>
            <a:off x="952500" y="3452812"/>
            <a:ext cx="27303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Jobshadowing</a:t>
            </a:r>
            <a:r>
              <a:rPr lang="it-IT" sz="1500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e mobilità alunni, </a:t>
            </a:r>
            <a:endParaRPr sz="1500" dirty="0">
              <a:solidFill>
                <a:srgbClr val="CBD5E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12" name="Google Shape;212;p20"/>
          <p:cNvSpPr txBox="1"/>
          <p:nvPr/>
        </p:nvSpPr>
        <p:spPr>
          <a:xfrm>
            <a:off x="4704883" y="2612487"/>
            <a:ext cx="2927557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Collaborazioni</a:t>
            </a:r>
            <a:endParaRPr dirty="0"/>
          </a:p>
        </p:txBody>
      </p:sp>
      <p:sp>
        <p:nvSpPr>
          <p:cNvPr id="213" name="Google Shape;213;p20"/>
          <p:cNvSpPr txBox="1"/>
          <p:nvPr/>
        </p:nvSpPr>
        <p:spPr>
          <a:xfrm>
            <a:off x="4898571" y="3166485"/>
            <a:ext cx="2629406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>
                <a:solidFill>
                  <a:schemeClr val="lt1"/>
                </a:solidFill>
                <a:latin typeface="Urbanist" panose="020B0604020202020204" charset="0"/>
                <a:ea typeface="Urbanist" panose="020B0604020202020204" charset="0"/>
                <a:cs typeface="Urbanist" panose="020B0604020202020204" charset="0"/>
              </a:rPr>
              <a:t>È una "scuola partner" dell'Università di Vienna, </a:t>
            </a:r>
            <a:endParaRPr dirty="0">
              <a:solidFill>
                <a:schemeClr val="lt1"/>
              </a:solidFill>
              <a:latin typeface="Urbanist" panose="020B0604020202020204" charset="0"/>
              <a:ea typeface="Urbanist" panose="020B0604020202020204" charset="0"/>
              <a:cs typeface="Urbanist" panose="020B0604020202020204" charset="0"/>
            </a:endParaRPr>
          </a:p>
        </p:txBody>
      </p:sp>
      <p:sp>
        <p:nvSpPr>
          <p:cNvPr id="214" name="Google Shape;214;p20"/>
          <p:cNvSpPr txBox="1"/>
          <p:nvPr/>
        </p:nvSpPr>
        <p:spPr>
          <a:xfrm>
            <a:off x="8508950" y="3033712"/>
            <a:ext cx="2866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Progetti</a:t>
            </a:r>
            <a:r>
              <a:rPr lang="en-US" sz="1800" b="1" dirty="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1800" b="1" dirty="0" err="1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Sociali</a:t>
            </a:r>
            <a:endParaRPr dirty="0"/>
          </a:p>
        </p:txBody>
      </p:sp>
      <p:sp>
        <p:nvSpPr>
          <p:cNvPr id="215" name="Google Shape;215;p20"/>
          <p:cNvSpPr txBox="1"/>
          <p:nvPr/>
        </p:nvSpPr>
        <p:spPr>
          <a:xfrm>
            <a:off x="8508950" y="3309924"/>
            <a:ext cx="2730300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err="1">
                <a:solidFill>
                  <a:schemeClr val="bg1">
                    <a:lumMod val="95000"/>
                  </a:schemeClr>
                </a:solidFill>
              </a:rPr>
              <a:t>Lernbuddies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: tutoring deli studenti più grandi</a:t>
            </a:r>
          </a:p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 err="1">
                <a:solidFill>
                  <a:schemeClr val="bg1">
                    <a:lumMod val="95000"/>
                  </a:schemeClr>
                </a:solidFill>
              </a:rPr>
              <a:t>Jugendcoach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: supporto psicologico e orientamento</a:t>
            </a:r>
            <a:r>
              <a:rPr lang="it-IT" dirty="0"/>
              <a:t>).</a:t>
            </a:r>
            <a:endParaRPr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64BBD90-B50C-6B02-6927-CB41071C90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5834" y="122521"/>
            <a:ext cx="2379916" cy="18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121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752850"/>
            <a:ext cx="52387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 txBox="1"/>
          <p:nvPr/>
        </p:nvSpPr>
        <p:spPr>
          <a:xfrm>
            <a:off x="762000" y="571500"/>
            <a:ext cx="1140142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Esami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800" b="1" i="0" u="none" strike="noStrike" cap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Finali</a:t>
            </a:r>
            <a:r>
              <a:rPr lang="en-US" sz="28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Matura </a:t>
            </a:r>
            <a:endParaRPr dirty="0"/>
          </a:p>
        </p:txBody>
      </p:sp>
      <p:sp>
        <p:nvSpPr>
          <p:cNvPr id="190" name="Google Shape;190;p19"/>
          <p:cNvSpPr/>
          <p:nvPr/>
        </p:nvSpPr>
        <p:spPr>
          <a:xfrm>
            <a:off x="571500" y="571500"/>
            <a:ext cx="47625" cy="466725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9"/>
          <p:cNvSpPr txBox="1"/>
          <p:nvPr/>
        </p:nvSpPr>
        <p:spPr>
          <a:xfrm>
            <a:off x="6381750" y="2224087"/>
            <a:ext cx="55006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chemeClr val="bg1">
                    <a:lumMod val="95000"/>
                  </a:schemeClr>
                </a:solidFill>
              </a:rPr>
              <a:t>L'esame di maturità segue il modello nazionale austriaco </a:t>
            </a:r>
            <a:endParaRPr sz="1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3" name="Google Shape;193;p19"/>
          <p:cNvSpPr txBox="1"/>
          <p:nvPr/>
        </p:nvSpPr>
        <p:spPr>
          <a:xfrm>
            <a:off x="6762750" y="2633662"/>
            <a:ext cx="485790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VWA (</a:t>
            </a:r>
            <a:r>
              <a:rPr lang="en-US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Vorwissenschaftliche</a:t>
            </a:r>
            <a:r>
              <a:rPr lang="en-US" sz="1500" b="1" i="0" u="none" strike="noStrike" cap="none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 Arbeit):</a:t>
            </a:r>
            <a:r>
              <a:rPr lang="en-US" sz="15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it-IT" sz="1500" b="1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prima degli esami scritti, gli studenti devono scrivere e presentare un progetto di ricerca individuale su un tema a scelta</a:t>
            </a:r>
            <a:endParaRPr b="1" dirty="0"/>
          </a:p>
        </p:txBody>
      </p:sp>
      <p:sp>
        <p:nvSpPr>
          <p:cNvPr id="194" name="Google Shape;194;p19"/>
          <p:cNvSpPr txBox="1"/>
          <p:nvPr/>
        </p:nvSpPr>
        <p:spPr>
          <a:xfrm>
            <a:off x="6762750" y="4029340"/>
            <a:ext cx="48579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60000"/>
              </a:lnSpc>
            </a:pPr>
            <a:r>
              <a:rPr lang="it-IT" sz="1500" b="1" i="0" u="none" strike="noStrike" cap="none" dirty="0" err="1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Klausuren</a:t>
            </a:r>
            <a:r>
              <a:rPr lang="it-IT" sz="1500" b="1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:  </a:t>
            </a:r>
            <a:r>
              <a:rPr lang="it-IT" sz="1500" b="1" dirty="0">
                <a:solidFill>
                  <a:schemeClr val="bg1">
                    <a:lumMod val="9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prove scritte nazionali  in </a:t>
            </a:r>
            <a:r>
              <a:rPr lang="it-IT" sz="1500" b="1" i="0" u="none" strike="noStrike" cap="none" dirty="0">
                <a:solidFill>
                  <a:schemeClr val="bg1">
                    <a:lumMod val="9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Matematica, Tedesco e Lingue</a:t>
            </a:r>
            <a:endParaRPr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95" name="Google Shape;195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57366" y="2794206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7462" y="4155281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2116" y="5137676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19"/>
          <p:cNvSpPr txBox="1"/>
          <p:nvPr/>
        </p:nvSpPr>
        <p:spPr>
          <a:xfrm>
            <a:off x="6762750" y="5102099"/>
            <a:ext cx="4388700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b="1" dirty="0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Esami orali: </a:t>
            </a:r>
            <a:r>
              <a:rPr lang="it-IT" sz="1500" b="1" dirty="0">
                <a:solidFill>
                  <a:schemeClr val="bg1">
                    <a:lumMod val="95000"/>
                  </a:schemeClr>
                </a:solidFill>
                <a:latin typeface="Urbanist"/>
                <a:ea typeface="Urbanist"/>
                <a:cs typeface="Urbanist"/>
                <a:sym typeface="Urbanist"/>
              </a:rPr>
              <a:t>colloquio orale su due materie scelte dagli studenti davanti a una commissione interna</a:t>
            </a:r>
            <a:endParaRPr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99" name="Google Shape;19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7575" y="1603325"/>
            <a:ext cx="3738075" cy="449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4806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43587" y="1188987"/>
            <a:ext cx="504825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1"/>
          <p:cNvSpPr txBox="1"/>
          <p:nvPr/>
        </p:nvSpPr>
        <p:spPr>
          <a:xfrm>
            <a:off x="1595437" y="2046237"/>
            <a:ext cx="9001125" cy="297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"L'autonomia degli studenti e la </a:t>
            </a:r>
            <a:r>
              <a:rPr lang="en-US" sz="3600" b="1" i="0" u="none" strike="noStrike" cap="none">
                <a:solidFill>
                  <a:srgbClr val="10B981"/>
                </a:solidFill>
                <a:latin typeface="Montserrat"/>
                <a:ea typeface="Montserrat"/>
                <a:cs typeface="Montserrat"/>
                <a:sym typeface="Montserrat"/>
              </a:rPr>
              <a:t>polivalenza del corpo docente</a:t>
            </a:r>
            <a:r>
              <a:rPr lang="en-US" sz="36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sono le chiavi di un sistema che valorizza il tempo e la responsabilità individuale."</a:t>
            </a:r>
            <a:endParaRPr/>
          </a:p>
        </p:txBody>
      </p:sp>
      <p:sp>
        <p:nvSpPr>
          <p:cNvPr id="223" name="Google Shape;223;p21"/>
          <p:cNvSpPr txBox="1"/>
          <p:nvPr/>
        </p:nvSpPr>
        <p:spPr>
          <a:xfrm>
            <a:off x="1809738" y="5569532"/>
            <a:ext cx="8572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— </a:t>
            </a:r>
            <a:r>
              <a:rPr lang="en-US" sz="18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Riflessione</a:t>
            </a:r>
            <a:r>
              <a:rPr lang="en-US" sz="18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del Team Erasmus+ </a:t>
            </a:r>
            <a:r>
              <a:rPr lang="en-US" sz="18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Mobilità</a:t>
            </a:r>
            <a:r>
              <a:rPr lang="en-US" sz="18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Vienna 2024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2"/>
          <p:cNvSpPr/>
          <p:nvPr/>
        </p:nvSpPr>
        <p:spPr>
          <a:xfrm>
            <a:off x="-51318" y="0"/>
            <a:ext cx="12294636" cy="697929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2"/>
          <p:cNvSpPr txBox="1"/>
          <p:nvPr/>
        </p:nvSpPr>
        <p:spPr>
          <a:xfrm>
            <a:off x="127324" y="2146040"/>
            <a:ext cx="11601450" cy="670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Grazie</a:t>
            </a:r>
            <a:r>
              <a:rPr lang="en-US" sz="48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per </a:t>
            </a:r>
            <a:r>
              <a:rPr lang="en-US" sz="4800" b="1" i="0" u="none" strike="noStrike" cap="none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l'attenzione</a:t>
            </a:r>
            <a:r>
              <a:rPr lang="en-US" sz="48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!</a:t>
            </a:r>
            <a:endParaRPr dirty="0"/>
          </a:p>
        </p:txBody>
      </p:sp>
      <p:sp>
        <p:nvSpPr>
          <p:cNvPr id="231" name="Google Shape;231;p22"/>
          <p:cNvSpPr txBox="1"/>
          <p:nvPr/>
        </p:nvSpPr>
        <p:spPr>
          <a:xfrm>
            <a:off x="767443" y="4188110"/>
            <a:ext cx="11049000" cy="42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Siamo</a:t>
            </a:r>
            <a:r>
              <a:rPr lang="en-US" sz="21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a </a:t>
            </a:r>
            <a:r>
              <a:rPr lang="en-US" sz="21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disposizione</a:t>
            </a:r>
            <a:r>
              <a:rPr lang="en-US" sz="21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per </a:t>
            </a:r>
            <a:r>
              <a:rPr lang="en-US" sz="21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approfondimenti</a:t>
            </a:r>
            <a:r>
              <a:rPr lang="en-US" sz="21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e </a:t>
            </a:r>
            <a:r>
              <a:rPr lang="en-US" sz="21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domande</a:t>
            </a:r>
            <a:r>
              <a:rPr lang="en-US" sz="21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21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sulla</a:t>
            </a:r>
            <a:r>
              <a:rPr lang="en-US" sz="21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-US" sz="2100" b="0" i="0" u="none" strike="noStrike" cap="none" dirty="0" err="1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mobilità</a:t>
            </a:r>
            <a:r>
              <a:rPr lang="en-US" sz="2100" b="0" i="0" u="none" strike="noStrike" cap="none" dirty="0">
                <a:solidFill>
                  <a:srgbClr val="CBD5E1"/>
                </a:solidFill>
                <a:latin typeface="Urbanist"/>
                <a:ea typeface="Urbanist"/>
                <a:cs typeface="Urbanist"/>
                <a:sym typeface="Urbanist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673</Words>
  <Application>Microsoft Office PowerPoint</Application>
  <PresentationFormat>Widescreen</PresentationFormat>
  <Paragraphs>81</Paragraphs>
  <Slides>13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Calibri</vt:lpstr>
      <vt:lpstr>Urbanist</vt:lpstr>
      <vt:lpstr>Urbanist Medium</vt:lpstr>
      <vt:lpstr>Montserrat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Alessandra Carosi</dc:creator>
  <cp:lastModifiedBy>Alessandra Carosi</cp:lastModifiedBy>
  <cp:revision>10</cp:revision>
  <dcterms:modified xsi:type="dcterms:W3CDTF">2026-05-19T17:38:55Z</dcterms:modified>
</cp:coreProperties>
</file>